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sldIdLst>
    <p:sldId id="256" r:id="rId2"/>
    <p:sldId id="257" r:id="rId3"/>
    <p:sldId id="262" r:id="rId4"/>
    <p:sldId id="270" r:id="rId5"/>
    <p:sldId id="261" r:id="rId6"/>
    <p:sldId id="265" r:id="rId7"/>
    <p:sldId id="259" r:id="rId8"/>
    <p:sldId id="271" r:id="rId9"/>
    <p:sldId id="258" r:id="rId10"/>
    <p:sldId id="272" r:id="rId11"/>
    <p:sldId id="267" r:id="rId12"/>
    <p:sldId id="273" r:id="rId13"/>
    <p:sldId id="268" r:id="rId14"/>
    <p:sldId id="269" r:id="rId15"/>
    <p:sldId id="263" r:id="rId16"/>
    <p:sldId id="274" r:id="rId17"/>
    <p:sldId id="264" r:id="rId18"/>
    <p:sldId id="26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7" autoAdjust="0"/>
    <p:restoredTop sz="94687" autoAdjust="0"/>
  </p:normalViewPr>
  <p:slideViewPr>
    <p:cSldViewPr snapToGrid="0" snapToObjects="1">
      <p:cViewPr varScale="1">
        <p:scale>
          <a:sx n="90" d="100"/>
          <a:sy n="90" d="100"/>
        </p:scale>
        <p:origin x="1004"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84B6A88-3E0C-4A48-B911-295FFF75D0BB}"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B9D2C864-9362-43C7-A136-D9C41D93A9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B6A88-3E0C-4A48-B911-295FFF75D0BB}"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384D5-0D54-1745-AFD8-F6C43E1052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4B6A88-3E0C-4A48-B911-295FFF75D0BB}"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384D5-0D54-1745-AFD8-F6C43E1052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84B6A88-3E0C-4A48-B911-295FFF75D0BB}"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384D5-0D54-1745-AFD8-F6C43E1052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84B6A88-3E0C-4A48-B911-295FFF75D0BB}"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384D5-0D54-1745-AFD8-F6C43E1052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4B6A88-3E0C-4A48-B911-295FFF75D0BB}"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6384D5-0D54-1745-AFD8-F6C43E105285}"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A84B6A88-3E0C-4A48-B911-295FFF75D0BB}" type="datetimeFigureOut">
              <a:rPr lang="en-US" smtClean="0"/>
              <a:t>11/14/2014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6384D5-0D54-1745-AFD8-F6C43E105285}"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A84B6A88-3E0C-4A48-B911-295FFF75D0BB}" type="datetimeFigureOut">
              <a:rPr lang="en-US" smtClean="0"/>
              <a:t>11/14/2014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6384D5-0D54-1745-AFD8-F6C43E1052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84B6A88-3E0C-4A48-B911-295FFF75D0BB}" type="datetimeFigureOut">
              <a:rPr lang="en-US" smtClean="0"/>
              <a:t>11/14/2014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6384D5-0D54-1745-AFD8-F6C43E1052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4B6A88-3E0C-4A48-B911-295FFF75D0BB}"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4B6A88-3E0C-4A48-B911-295FFF75D0BB}"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6384D5-0D54-1745-AFD8-F6C43E105285}"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A84B6A88-3E0C-4A48-B911-295FFF75D0BB}" type="datetimeFigureOut">
              <a:rPr lang="en-US" smtClean="0"/>
              <a:t>11/14/2014</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C86384D5-0D54-1745-AFD8-F6C43E10528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41898" y="1787799"/>
            <a:ext cx="4616302" cy="1524000"/>
          </a:xfrm>
        </p:spPr>
        <p:txBody>
          <a:bodyPr>
            <a:normAutofit fontScale="90000"/>
          </a:bodyPr>
          <a:lstStyle/>
          <a:p>
            <a:r>
              <a:rPr lang="en-US" dirty="0" smtClean="0"/>
              <a:t>2014 </a:t>
            </a:r>
            <a:r>
              <a:rPr lang="en-US" dirty="0" smtClean="0"/>
              <a:t/>
            </a:r>
            <a:br>
              <a:rPr lang="en-US" dirty="0" smtClean="0"/>
            </a:br>
            <a:r>
              <a:rPr lang="en-US" dirty="0" smtClean="0"/>
              <a:t>Acton-Boxborough</a:t>
            </a:r>
            <a:r>
              <a:rPr lang="en-US" dirty="0" smtClean="0"/>
              <a:t/>
            </a:r>
            <a:br>
              <a:rPr lang="en-US" dirty="0" smtClean="0"/>
            </a:br>
            <a:r>
              <a:rPr lang="en-US" dirty="0" smtClean="0"/>
              <a:t>MCAS Highlights</a:t>
            </a:r>
            <a:endParaRPr lang="en-US" dirty="0"/>
          </a:p>
        </p:txBody>
      </p:sp>
      <p:sp>
        <p:nvSpPr>
          <p:cNvPr id="3" name="Subtitle 2"/>
          <p:cNvSpPr>
            <a:spLocks noGrp="1"/>
          </p:cNvSpPr>
          <p:nvPr>
            <p:ph type="subTitle" idx="1"/>
          </p:nvPr>
        </p:nvSpPr>
        <p:spPr>
          <a:xfrm>
            <a:off x="5351720" y="3203574"/>
            <a:ext cx="3227957" cy="1825625"/>
          </a:xfrm>
        </p:spPr>
        <p:txBody>
          <a:bodyPr>
            <a:normAutofit fontScale="92500" lnSpcReduction="10000"/>
          </a:bodyPr>
          <a:lstStyle/>
          <a:p>
            <a:endParaRPr lang="en-US" dirty="0" smtClean="0"/>
          </a:p>
          <a:p>
            <a:endParaRPr lang="en-US" dirty="0"/>
          </a:p>
          <a:p>
            <a:r>
              <a:rPr lang="en-US" dirty="0" smtClean="0"/>
              <a:t>Presented by</a:t>
            </a:r>
          </a:p>
          <a:p>
            <a:r>
              <a:rPr lang="en-US" dirty="0" smtClean="0"/>
              <a:t>Bill </a:t>
            </a:r>
            <a:r>
              <a:rPr lang="en-US" dirty="0" err="1" smtClean="0"/>
              <a:t>Guthlein</a:t>
            </a:r>
            <a:r>
              <a:rPr lang="en-US" dirty="0" smtClean="0"/>
              <a:t> &amp; Amanda Bailey</a:t>
            </a:r>
          </a:p>
          <a:p>
            <a:r>
              <a:rPr lang="en-US" dirty="0" smtClean="0"/>
              <a:t>November 20</a:t>
            </a:r>
            <a:r>
              <a:rPr lang="en-US" dirty="0" smtClean="0"/>
              <a:t>, 2014</a:t>
            </a:r>
            <a:endParaRPr lang="en-US" dirty="0"/>
          </a:p>
        </p:txBody>
      </p:sp>
      <p:pic>
        <p:nvPicPr>
          <p:cNvPr id="4" name="Picture 3" descr="ABSpEdPAC 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092" y="1871041"/>
            <a:ext cx="2603992" cy="1332533"/>
          </a:xfrm>
          <a:prstGeom prst="rect">
            <a:avLst/>
          </a:prstGeom>
        </p:spPr>
      </p:pic>
    </p:spTree>
    <p:extLst>
      <p:ext uri="{BB962C8B-B14F-4D97-AF65-F5344CB8AC3E}">
        <p14:creationId xmlns:p14="http://schemas.microsoft.com/office/powerpoint/2010/main" val="1418846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baseline="30000" dirty="0" smtClean="0"/>
              <a:t>th</a:t>
            </a:r>
            <a:r>
              <a:rPr lang="en-US" dirty="0" smtClean="0"/>
              <a:t> grade </a:t>
            </a:r>
            <a:r>
              <a:rPr lang="en-US" dirty="0" err="1" smtClean="0"/>
              <a:t>ela</a:t>
            </a:r>
            <a:r>
              <a:rPr lang="en-US" dirty="0" smtClean="0"/>
              <a:t> student growth – </a:t>
            </a:r>
            <a:br>
              <a:rPr lang="en-US" dirty="0" smtClean="0"/>
            </a:br>
            <a:r>
              <a:rPr lang="en-US" dirty="0" smtClean="0"/>
              <a:t>R. J. Grey vs. state average</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8441" r="-8441"/>
          <a:stretch>
            <a:fillRect/>
          </a:stretch>
        </p:blipFill>
        <p:spPr bwMode="auto">
          <a:xfrm>
            <a:off x="685800" y="1600200"/>
            <a:ext cx="7772400" cy="3733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2417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District interventions to </a:t>
            </a:r>
            <a:br>
              <a:rPr lang="en-US" dirty="0" smtClean="0"/>
            </a:br>
            <a:r>
              <a:rPr lang="en-US" dirty="0" smtClean="0"/>
              <a:t>improve student performance</a:t>
            </a:r>
            <a:endParaRPr lang="en-US" dirty="0"/>
          </a:p>
        </p:txBody>
      </p:sp>
      <p:sp>
        <p:nvSpPr>
          <p:cNvPr id="3" name="Content Placeholder 2"/>
          <p:cNvSpPr>
            <a:spLocks noGrp="1"/>
          </p:cNvSpPr>
          <p:nvPr>
            <p:ph idx="1"/>
          </p:nvPr>
        </p:nvSpPr>
        <p:spPr>
          <a:xfrm>
            <a:off x="685800" y="1600200"/>
            <a:ext cx="7772400" cy="4003169"/>
          </a:xfrm>
        </p:spPr>
        <p:txBody>
          <a:bodyPr>
            <a:normAutofit/>
          </a:bodyPr>
          <a:lstStyle/>
          <a:p>
            <a:r>
              <a:rPr lang="en-US" dirty="0" smtClean="0"/>
              <a:t>Over the last 3-4 </a:t>
            </a:r>
            <a:r>
              <a:rPr lang="en-US" dirty="0" smtClean="0"/>
              <a:t>years, </a:t>
            </a:r>
            <a:r>
              <a:rPr lang="en-US" dirty="0" smtClean="0"/>
              <a:t>the district has implemented many good curriculum changes, identified reading comprehension and writing as areas of focus for staff development, and added important personnel (e.g</a:t>
            </a:r>
            <a:r>
              <a:rPr lang="en-US" dirty="0" smtClean="0"/>
              <a:t>., </a:t>
            </a:r>
            <a:r>
              <a:rPr lang="en-US" dirty="0" smtClean="0"/>
              <a:t>dedicated Math and ELA curriculum specialists) to improve student outcomes across the district. The aggregate student population has responded well to these interventions and student gains are reflected in annual MCAS performance – </a:t>
            </a:r>
            <a:r>
              <a:rPr lang="en-US" dirty="0" smtClean="0"/>
              <a:t>see</a:t>
            </a:r>
            <a:r>
              <a:rPr lang="en-US" dirty="0" smtClean="0"/>
              <a:t> </a:t>
            </a:r>
            <a:r>
              <a:rPr lang="en-US" dirty="0" smtClean="0"/>
              <a:t>R. J. Grey’s strong aggregate growth.</a:t>
            </a:r>
          </a:p>
          <a:p>
            <a:r>
              <a:rPr lang="en-US" dirty="0" smtClean="0"/>
              <a:t>Unfortunately, with the exception of 2011when targeted interventions </a:t>
            </a:r>
            <a:r>
              <a:rPr lang="en-US" dirty="0" smtClean="0"/>
              <a:t>(co-taught </a:t>
            </a:r>
            <a:r>
              <a:rPr lang="en-US" dirty="0" smtClean="0"/>
              <a:t>Math, special education staff training, increased services) were implemented to support students with special needs at R. J. Grey, the special education subgroup of students does not appear to have benefited significantly from the changes adopted across the district.</a:t>
            </a:r>
          </a:p>
          <a:p>
            <a:endParaRPr lang="en-US" dirty="0" smtClean="0"/>
          </a:p>
          <a:p>
            <a:endParaRPr lang="en-US" dirty="0" smtClean="0"/>
          </a:p>
        </p:txBody>
      </p:sp>
    </p:spTree>
    <p:extLst>
      <p:ext uri="{BB962C8B-B14F-4D97-AF65-F5344CB8AC3E}">
        <p14:creationId xmlns:p14="http://schemas.microsoft.com/office/powerpoint/2010/main" val="2126974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Have we done targeted MCAS analysis of special education students to identify individual and collective group needs/areas of academic difficulty? Do we understand what is driving our low 4</a:t>
            </a:r>
            <a:r>
              <a:rPr lang="en-US" baseline="30000" dirty="0" smtClean="0"/>
              <a:t>th</a:t>
            </a:r>
            <a:r>
              <a:rPr lang="en-US" dirty="0" smtClean="0"/>
              <a:t> and 7</a:t>
            </a:r>
            <a:r>
              <a:rPr lang="en-US" baseline="30000" dirty="0" smtClean="0"/>
              <a:t>th</a:t>
            </a:r>
            <a:r>
              <a:rPr lang="en-US" dirty="0" smtClean="0"/>
              <a:t> grade special education student performance?</a:t>
            </a:r>
          </a:p>
          <a:p>
            <a:r>
              <a:rPr lang="en-US" dirty="0" smtClean="0"/>
              <a:t> Are we structured to support High Needs students effectively in this district?</a:t>
            </a:r>
          </a:p>
          <a:p>
            <a:r>
              <a:rPr lang="en-US" dirty="0" smtClean="0"/>
              <a:t>Are we staffed adequately to support the dramatically increasing number of special education and other High Needs students? </a:t>
            </a:r>
          </a:p>
          <a:p>
            <a:r>
              <a:rPr lang="en-US" dirty="0" smtClean="0"/>
              <a:t>Are we staffed appropriately to allow for successful implementation of research-based best practices in special </a:t>
            </a:r>
            <a:r>
              <a:rPr lang="en-US" dirty="0" smtClean="0"/>
              <a:t>education </a:t>
            </a:r>
            <a:r>
              <a:rPr lang="en-US" dirty="0" smtClean="0"/>
              <a:t>(e.g</a:t>
            </a:r>
            <a:r>
              <a:rPr lang="en-US" dirty="0" smtClean="0"/>
              <a:t>., </a:t>
            </a:r>
            <a:r>
              <a:rPr lang="en-US" dirty="0" smtClean="0"/>
              <a:t>push-in service delivery, professional collaboration/shared planning time, co-taught curriculum</a:t>
            </a:r>
            <a:r>
              <a:rPr lang="en-US" dirty="0" smtClean="0"/>
              <a:t>)?</a:t>
            </a:r>
            <a:endParaRPr lang="en-US" dirty="0" smtClean="0"/>
          </a:p>
          <a:p>
            <a:r>
              <a:rPr lang="en-US" dirty="0"/>
              <a:t>Do we provide adequate special education related professional development to all staff working with this student population?</a:t>
            </a:r>
          </a:p>
          <a:p>
            <a:endParaRPr lang="en-US" dirty="0"/>
          </a:p>
        </p:txBody>
      </p:sp>
    </p:spTree>
    <p:extLst>
      <p:ext uri="{BB962C8B-B14F-4D97-AF65-F5344CB8AC3E}">
        <p14:creationId xmlns:p14="http://schemas.microsoft.com/office/powerpoint/2010/main" val="85171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Desired </a:t>
            </a:r>
            <a:r>
              <a:rPr lang="en-US" dirty="0" err="1" smtClean="0"/>
              <a:t>OUtcomes</a:t>
            </a:r>
            <a:endParaRPr lang="en-US" dirty="0"/>
          </a:p>
        </p:txBody>
      </p:sp>
      <p:sp>
        <p:nvSpPr>
          <p:cNvPr id="3" name="Content Placeholder 2"/>
          <p:cNvSpPr>
            <a:spLocks noGrp="1"/>
          </p:cNvSpPr>
          <p:nvPr>
            <p:ph idx="1"/>
          </p:nvPr>
        </p:nvSpPr>
        <p:spPr/>
        <p:txBody>
          <a:bodyPr/>
          <a:lstStyle/>
          <a:p>
            <a:r>
              <a:rPr lang="en-US" dirty="0"/>
              <a:t>We’d like the district to </a:t>
            </a:r>
            <a:r>
              <a:rPr lang="en-US" dirty="0" smtClean="0"/>
              <a:t>fully commit </a:t>
            </a:r>
            <a:r>
              <a:rPr lang="en-US" dirty="0"/>
              <a:t>to </a:t>
            </a:r>
            <a:r>
              <a:rPr lang="en-US" dirty="0" smtClean="0"/>
              <a:t>closing </a:t>
            </a:r>
            <a:r>
              <a:rPr lang="en-US" dirty="0"/>
              <a:t>the proficiency gap </a:t>
            </a:r>
            <a:r>
              <a:rPr lang="en-US" dirty="0" smtClean="0"/>
              <a:t>50</a:t>
            </a:r>
            <a:r>
              <a:rPr lang="en-US" dirty="0"/>
              <a:t>% by 2017 </a:t>
            </a:r>
            <a:r>
              <a:rPr lang="en-US" dirty="0" smtClean="0"/>
              <a:t>for special education students in keeping with state targets.</a:t>
            </a:r>
            <a:endParaRPr lang="en-US" dirty="0"/>
          </a:p>
          <a:p>
            <a:r>
              <a:rPr lang="en-US" dirty="0" smtClean="0"/>
              <a:t>We’d like the district to establish a concrete, targeted plan to improve special education student performance particularly at the 4</a:t>
            </a:r>
            <a:r>
              <a:rPr lang="en-US" baseline="30000" dirty="0" smtClean="0"/>
              <a:t>th</a:t>
            </a:r>
            <a:r>
              <a:rPr lang="en-US" dirty="0" smtClean="0"/>
              <a:t> and 7</a:t>
            </a:r>
            <a:r>
              <a:rPr lang="en-US" baseline="30000" dirty="0" smtClean="0"/>
              <a:t>th</a:t>
            </a:r>
            <a:r>
              <a:rPr lang="en-US" dirty="0" smtClean="0"/>
              <a:t> grade levels this year.</a:t>
            </a:r>
          </a:p>
          <a:p>
            <a:r>
              <a:rPr lang="en-US" dirty="0" smtClean="0"/>
              <a:t>We’d like to request that the district share its formative assessment results with parents throughout the year and in summary form with the AB </a:t>
            </a:r>
            <a:r>
              <a:rPr lang="en-US" dirty="0" err="1" smtClean="0"/>
              <a:t>SpEd</a:t>
            </a:r>
            <a:r>
              <a:rPr lang="en-US" dirty="0" smtClean="0"/>
              <a:t> PAC and School Committee to provide additional data points regarding student growth and achievement within the district. </a:t>
            </a:r>
          </a:p>
          <a:p>
            <a:endParaRPr lang="en-US" dirty="0" smtClean="0"/>
          </a:p>
          <a:p>
            <a:endParaRPr lang="en-US" dirty="0"/>
          </a:p>
        </p:txBody>
      </p:sp>
    </p:spTree>
    <p:extLst>
      <p:ext uri="{BB962C8B-B14F-4D97-AF65-F5344CB8AC3E}">
        <p14:creationId xmlns:p14="http://schemas.microsoft.com/office/powerpoint/2010/main" val="2555622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Addendum</a:t>
            </a:r>
            <a:endParaRPr lang="en-US" dirty="0"/>
          </a:p>
        </p:txBody>
      </p:sp>
      <p:sp>
        <p:nvSpPr>
          <p:cNvPr id="3" name="Content Placeholder 2"/>
          <p:cNvSpPr>
            <a:spLocks noGrp="1"/>
          </p:cNvSpPr>
          <p:nvPr>
            <p:ph idx="1"/>
          </p:nvPr>
        </p:nvSpPr>
        <p:spPr/>
        <p:txBody>
          <a:bodyPr/>
          <a:lstStyle/>
          <a:p>
            <a:r>
              <a:rPr lang="en-US" dirty="0" smtClean="0"/>
              <a:t>We’ve included four slides that give additional detail about proficiency gap assessment for Blanchard, </a:t>
            </a:r>
            <a:r>
              <a:rPr lang="en-US" dirty="0" smtClean="0"/>
              <a:t> APS</a:t>
            </a:r>
            <a:r>
              <a:rPr lang="en-US" dirty="0" smtClean="0"/>
              <a:t>, R. J. </a:t>
            </a:r>
            <a:r>
              <a:rPr lang="en-US" dirty="0" smtClean="0"/>
              <a:t>Grey, </a:t>
            </a:r>
            <a:r>
              <a:rPr lang="en-US" dirty="0" smtClean="0"/>
              <a:t>and ABRHS. *</a:t>
            </a:r>
          </a:p>
          <a:p>
            <a:endParaRPr lang="en-US" dirty="0"/>
          </a:p>
          <a:p>
            <a:endParaRPr lang="en-US" dirty="0" smtClean="0"/>
          </a:p>
          <a:p>
            <a:endParaRPr lang="en-US" dirty="0"/>
          </a:p>
          <a:p>
            <a:endParaRPr lang="en-US" dirty="0" smtClean="0"/>
          </a:p>
          <a:p>
            <a:endParaRPr lang="en-US" dirty="0"/>
          </a:p>
          <a:p>
            <a:pPr marL="68580" indent="0">
              <a:buNone/>
            </a:pPr>
            <a:r>
              <a:rPr lang="en-US" dirty="0" smtClean="0"/>
              <a:t>  </a:t>
            </a:r>
            <a:r>
              <a:rPr lang="en-US" sz="1600" dirty="0" smtClean="0"/>
              <a:t> </a:t>
            </a:r>
            <a:r>
              <a:rPr lang="en-US" sz="1600" dirty="0" smtClean="0"/>
              <a:t>* </a:t>
            </a:r>
            <a:r>
              <a:rPr lang="en-US" sz="1600" dirty="0" smtClean="0"/>
              <a:t>Please note in</a:t>
            </a:r>
            <a:r>
              <a:rPr lang="en-US" sz="1600" dirty="0" smtClean="0"/>
              <a:t> </a:t>
            </a:r>
            <a:r>
              <a:rPr lang="en-US" sz="1600" dirty="0" smtClean="0"/>
              <a:t>multiple instances we “Met Goal” based on </a:t>
            </a:r>
            <a:r>
              <a:rPr lang="en-US" sz="1600" dirty="0" smtClean="0"/>
              <a:t>exemptions, </a:t>
            </a:r>
            <a:r>
              <a:rPr lang="en-US" sz="1600" dirty="0"/>
              <a:t>not on actual </a:t>
            </a:r>
            <a:endParaRPr lang="en-US" sz="1600" dirty="0" smtClean="0"/>
          </a:p>
          <a:p>
            <a:pPr marL="68580" indent="0">
              <a:buNone/>
            </a:pPr>
            <a:r>
              <a:rPr lang="en-US" sz="1600" dirty="0" smtClean="0"/>
              <a:t>     performance improvement for this population of students.</a:t>
            </a:r>
            <a:endParaRPr lang="en-US" sz="1600" dirty="0"/>
          </a:p>
        </p:txBody>
      </p:sp>
    </p:spTree>
    <p:extLst>
      <p:ext uri="{BB962C8B-B14F-4D97-AF65-F5344CB8AC3E}">
        <p14:creationId xmlns:p14="http://schemas.microsoft.com/office/powerpoint/2010/main" val="2974643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Proficiency gap Data at </a:t>
            </a:r>
            <a:r>
              <a:rPr lang="en-US" dirty="0" err="1" smtClean="0"/>
              <a:t>blanchard</a:t>
            </a:r>
            <a:endParaRPr lang="en-US"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1905" y="1610687"/>
            <a:ext cx="6207853" cy="3657600"/>
          </a:xfrm>
          <a:prstGeom prst="rect">
            <a:avLst/>
          </a:prstGeom>
          <a:solidFill>
            <a:schemeClr val="tx1"/>
          </a:solidFill>
          <a:ln>
            <a:noFill/>
          </a:ln>
          <a:effectLst/>
        </p:spPr>
      </p:pic>
    </p:spTree>
    <p:extLst>
      <p:ext uri="{BB962C8B-B14F-4D97-AF65-F5344CB8AC3E}">
        <p14:creationId xmlns:p14="http://schemas.microsoft.com/office/powerpoint/2010/main" val="1232305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Proficiency gap data for aps</a:t>
            </a:r>
            <a:endParaRPr lang="en-US" dirty="0"/>
          </a:p>
        </p:txBody>
      </p:sp>
      <p:sp>
        <p:nvSpPr>
          <p:cNvPr id="3" name="Content Placeholder 2"/>
          <p:cNvSpPr>
            <a:spLocks noGrp="1"/>
          </p:cNvSpPr>
          <p:nvPr>
            <p:ph idx="1"/>
          </p:nvPr>
        </p:nvSpPr>
        <p:spPr/>
        <p:txBody>
          <a:bodyPr/>
          <a:lstStyle/>
          <a:p>
            <a:pPr marL="6858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398" y="1600202"/>
            <a:ext cx="7080308" cy="4037200"/>
          </a:xfrm>
          <a:prstGeom prst="rect">
            <a:avLst/>
          </a:prstGeom>
          <a:solidFill>
            <a:schemeClr val="tx1"/>
          </a:solidFill>
          <a:ln>
            <a:noFill/>
          </a:ln>
          <a:effectLst/>
        </p:spPr>
      </p:pic>
    </p:spTree>
    <p:extLst>
      <p:ext uri="{BB962C8B-B14F-4D97-AF65-F5344CB8AC3E}">
        <p14:creationId xmlns:p14="http://schemas.microsoft.com/office/powerpoint/2010/main" val="2572365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Proficiency gap data for r. j. grey</a:t>
            </a:r>
            <a:endParaRPr lang="en-US" dirty="0"/>
          </a:p>
        </p:txBody>
      </p:sp>
      <p:sp>
        <p:nvSpPr>
          <p:cNvPr id="3" name="Content Placeholder 2"/>
          <p:cNvSpPr>
            <a:spLocks noGrp="1"/>
          </p:cNvSpPr>
          <p:nvPr>
            <p:ph idx="1"/>
          </p:nvPr>
        </p:nvSpPr>
        <p:spPr/>
        <p:txBody>
          <a:bodyPr/>
          <a:lstStyle/>
          <a:p>
            <a:pPr marL="6858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009" y="1600202"/>
            <a:ext cx="6400799" cy="3733799"/>
          </a:xfrm>
          <a:prstGeom prst="rect">
            <a:avLst/>
          </a:prstGeom>
          <a:solidFill>
            <a:schemeClr val="tx1"/>
          </a:solidFill>
          <a:ln>
            <a:noFill/>
          </a:ln>
          <a:effectLst/>
        </p:spPr>
      </p:pic>
    </p:spTree>
    <p:extLst>
      <p:ext uri="{BB962C8B-B14F-4D97-AF65-F5344CB8AC3E}">
        <p14:creationId xmlns:p14="http://schemas.microsoft.com/office/powerpoint/2010/main" val="3787062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117" y="274638"/>
            <a:ext cx="8254767" cy="1143000"/>
          </a:xfrm>
        </p:spPr>
        <p:txBody>
          <a:bodyPr>
            <a:normAutofit/>
          </a:bodyPr>
          <a:lstStyle/>
          <a:p>
            <a:r>
              <a:rPr lang="en-US" dirty="0" smtClean="0"/>
              <a:t>Proficiency gap data for </a:t>
            </a:r>
            <a:r>
              <a:rPr lang="en-US" dirty="0" err="1" smtClean="0"/>
              <a:t>abrhs</a:t>
            </a:r>
            <a:endParaRPr lang="en-US" dirty="0"/>
          </a:p>
        </p:txBody>
      </p:sp>
      <p:pic>
        <p:nvPicPr>
          <p:cNvPr id="3073"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1354" y="1812022"/>
            <a:ext cx="5805181" cy="3624044"/>
          </a:xfrm>
          <a:prstGeom prst="rect">
            <a:avLst/>
          </a:prstGeom>
          <a:solidFill>
            <a:schemeClr val="tx1"/>
          </a:solidFill>
          <a:ln>
            <a:noFill/>
          </a:ln>
          <a:effectLst/>
        </p:spPr>
      </p:pic>
    </p:spTree>
    <p:extLst>
      <p:ext uri="{BB962C8B-B14F-4D97-AF65-F5344CB8AC3E}">
        <p14:creationId xmlns:p14="http://schemas.microsoft.com/office/powerpoint/2010/main" val="3157511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MCAS Highlights for A-B </a:t>
            </a:r>
            <a:r>
              <a:rPr lang="en-US" dirty="0" smtClean="0"/>
              <a:t/>
            </a:r>
            <a:br>
              <a:rPr lang="en-US" dirty="0" smtClean="0"/>
            </a:br>
            <a:r>
              <a:rPr lang="en-US" dirty="0" smtClean="0"/>
              <a:t>Special </a:t>
            </a:r>
            <a:r>
              <a:rPr lang="en-US" dirty="0" smtClean="0"/>
              <a:t>Education Students</a:t>
            </a:r>
            <a:endParaRPr lang="en-US" dirty="0"/>
          </a:p>
        </p:txBody>
      </p:sp>
      <p:sp>
        <p:nvSpPr>
          <p:cNvPr id="3" name="Content Placeholder 2"/>
          <p:cNvSpPr>
            <a:spLocks noGrp="1"/>
          </p:cNvSpPr>
          <p:nvPr>
            <p:ph idx="1"/>
          </p:nvPr>
        </p:nvSpPr>
        <p:spPr>
          <a:xfrm>
            <a:off x="685800" y="1600200"/>
            <a:ext cx="7772400" cy="4125707"/>
          </a:xfrm>
        </p:spPr>
        <p:txBody>
          <a:bodyPr>
            <a:normAutofit lnSpcReduction="10000"/>
          </a:bodyPr>
          <a:lstStyle/>
          <a:p>
            <a:r>
              <a:rPr lang="en-US" dirty="0"/>
              <a:t>The proficiency gap is </a:t>
            </a:r>
            <a:r>
              <a:rPr lang="en-US" dirty="0" smtClean="0"/>
              <a:t>flat or widening for </a:t>
            </a:r>
            <a:r>
              <a:rPr lang="en-US" dirty="0"/>
              <a:t>special education students at APS &amp; R. J. </a:t>
            </a:r>
            <a:r>
              <a:rPr lang="en-US" dirty="0" smtClean="0"/>
              <a:t>Grey, not </a:t>
            </a:r>
            <a:r>
              <a:rPr lang="en-US" dirty="0"/>
              <a:t>closing per state MCAS targets for 2017.</a:t>
            </a:r>
          </a:p>
          <a:p>
            <a:r>
              <a:rPr lang="en-US" dirty="0" smtClean="0"/>
              <a:t>The state requires a minimum </a:t>
            </a:r>
            <a:r>
              <a:rPr lang="en-US" dirty="0"/>
              <a:t>S</a:t>
            </a:r>
            <a:r>
              <a:rPr lang="en-US" dirty="0" smtClean="0"/>
              <a:t>tudent </a:t>
            </a:r>
            <a:r>
              <a:rPr lang="en-US" dirty="0"/>
              <a:t>G</a:t>
            </a:r>
            <a:r>
              <a:rPr lang="en-US" dirty="0" smtClean="0"/>
              <a:t>rowth </a:t>
            </a:r>
            <a:r>
              <a:rPr lang="en-US" dirty="0"/>
              <a:t>P</a:t>
            </a:r>
            <a:r>
              <a:rPr lang="en-US" dirty="0" smtClean="0"/>
              <a:t>ercentile </a:t>
            </a:r>
            <a:r>
              <a:rPr lang="en-US" dirty="0"/>
              <a:t>(SGP) of </a:t>
            </a:r>
            <a:r>
              <a:rPr lang="en-US" dirty="0" smtClean="0"/>
              <a:t>51 to receive a passing grade in the accountability formula and recommends an SGP range of 51-59 to meet 2017 goals.*</a:t>
            </a:r>
            <a:endParaRPr lang="en-US" dirty="0"/>
          </a:p>
          <a:p>
            <a:r>
              <a:rPr lang="en-US" dirty="0"/>
              <a:t>4</a:t>
            </a:r>
            <a:r>
              <a:rPr lang="en-US" baseline="30000" dirty="0"/>
              <a:t>th</a:t>
            </a:r>
            <a:r>
              <a:rPr lang="en-US" dirty="0"/>
              <a:t> grade ELA student growth for special education students has been at or below the state average for the last </a:t>
            </a:r>
            <a:r>
              <a:rPr lang="en-US" dirty="0" smtClean="0"/>
              <a:t>four years</a:t>
            </a:r>
            <a:r>
              <a:rPr lang="en-US" dirty="0"/>
              <a:t>.</a:t>
            </a:r>
          </a:p>
          <a:p>
            <a:r>
              <a:rPr lang="en-US" dirty="0" smtClean="0"/>
              <a:t>7</a:t>
            </a:r>
            <a:r>
              <a:rPr lang="en-US" baseline="30000" dirty="0" smtClean="0"/>
              <a:t>th</a:t>
            </a:r>
            <a:r>
              <a:rPr lang="en-US" dirty="0" smtClean="0"/>
              <a:t> grade ELA student growth for special education students has been at or below the state average for three years in a row.</a:t>
            </a:r>
          </a:p>
          <a:p>
            <a:endParaRPr lang="en-US" dirty="0" smtClean="0"/>
          </a:p>
          <a:p>
            <a:pPr marL="68580" indent="0">
              <a:buNone/>
            </a:pPr>
            <a:r>
              <a:rPr lang="en-US" dirty="0" smtClean="0"/>
              <a:t>    </a:t>
            </a:r>
            <a:r>
              <a:rPr lang="en-US" sz="1600" dirty="0" smtClean="0"/>
              <a:t>* </a:t>
            </a:r>
            <a:r>
              <a:rPr lang="en-US" sz="1600" dirty="0"/>
              <a:t>Note that a 51 SGP </a:t>
            </a:r>
            <a:r>
              <a:rPr lang="en-US" sz="1600" dirty="0" smtClean="0"/>
              <a:t>may not </a:t>
            </a:r>
            <a:r>
              <a:rPr lang="en-US" sz="1600" dirty="0"/>
              <a:t>necessarily close the proficiency gap </a:t>
            </a:r>
            <a:r>
              <a:rPr lang="en-US" sz="1600" dirty="0" smtClean="0"/>
              <a:t>for </a:t>
            </a:r>
            <a:r>
              <a:rPr lang="en-US" sz="1600" dirty="0"/>
              <a:t>any group </a:t>
            </a:r>
            <a:endParaRPr lang="en-US" sz="1600" dirty="0" smtClean="0"/>
          </a:p>
          <a:p>
            <a:pPr marL="68580" indent="0">
              <a:buNone/>
            </a:pPr>
            <a:r>
              <a:rPr lang="en-US" sz="1600" dirty="0" smtClean="0"/>
              <a:t>       during a </a:t>
            </a:r>
            <a:r>
              <a:rPr lang="en-US" sz="1600" dirty="0"/>
              <a:t>particular time period. </a:t>
            </a:r>
          </a:p>
          <a:p>
            <a:pPr marL="68580" indent="0">
              <a:buNone/>
            </a:pPr>
            <a:endParaRPr lang="en-US" dirty="0"/>
          </a:p>
        </p:txBody>
      </p:sp>
    </p:spTree>
    <p:extLst>
      <p:ext uri="{BB962C8B-B14F-4D97-AF65-F5344CB8AC3E}">
        <p14:creationId xmlns:p14="http://schemas.microsoft.com/office/powerpoint/2010/main" val="4231916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APS Proficiency gap closure </a:t>
            </a:r>
            <a:br>
              <a:rPr lang="en-US" dirty="0" smtClean="0"/>
            </a:br>
            <a:r>
              <a:rPr lang="en-US" dirty="0" smtClean="0"/>
              <a:t>Not on target for 2017</a:t>
            </a:r>
            <a:endParaRPr lang="en-US"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2518" r="-12518"/>
          <a:stretch>
            <a:fillRect/>
          </a:stretch>
        </p:blipFill>
        <p:spPr bwMode="auto">
          <a:xfrm>
            <a:off x="685800" y="1600201"/>
            <a:ext cx="7772400" cy="3733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2656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926216" cy="1143000"/>
          </a:xfrm>
        </p:spPr>
        <p:txBody>
          <a:bodyPr>
            <a:normAutofit fontScale="90000"/>
          </a:bodyPr>
          <a:lstStyle/>
          <a:p>
            <a:r>
              <a:rPr lang="en-US" dirty="0" smtClean="0"/>
              <a:t>Blanchard Proficiency Gap closure on Target for 2017</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2518" r="-12518"/>
          <a:stretch>
            <a:fillRect/>
          </a:stretch>
        </p:blipFill>
        <p:spPr bwMode="auto">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560547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 J. </a:t>
            </a:r>
            <a:r>
              <a:rPr lang="en-US" dirty="0" smtClean="0"/>
              <a:t>Grey Proficiency gap closure Not on target for 2017</a:t>
            </a:r>
            <a:endParaRPr lang="en-US"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2518" r="-12518"/>
          <a:stretch>
            <a:fillRect/>
          </a:stretch>
        </p:blipFill>
        <p:spPr bwMode="auto">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493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186" y="274638"/>
            <a:ext cx="8425650" cy="1143000"/>
          </a:xfrm>
        </p:spPr>
        <p:txBody>
          <a:bodyPr>
            <a:normAutofit fontScale="90000"/>
          </a:bodyPr>
          <a:lstStyle/>
          <a:p>
            <a:r>
              <a:rPr lang="en-US" dirty="0" smtClean="0"/>
              <a:t>ABRHS Proficiency gap closure </a:t>
            </a:r>
            <a:br>
              <a:rPr lang="en-US" dirty="0" smtClean="0"/>
            </a:br>
            <a:r>
              <a:rPr lang="en-US" dirty="0" smtClean="0"/>
              <a:t>On target for 2017 except for math</a:t>
            </a:r>
            <a:endParaRPr lang="en-US"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2518" r="-12518"/>
          <a:stretch>
            <a:fillRect/>
          </a:stretch>
        </p:blipFill>
        <p:spPr bwMode="auto">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834619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baseline="30000" dirty="0" smtClean="0"/>
              <a:t>th</a:t>
            </a:r>
            <a:r>
              <a:rPr lang="en-US" dirty="0" smtClean="0"/>
              <a:t> grade </a:t>
            </a:r>
            <a:r>
              <a:rPr lang="en-US" dirty="0" err="1" smtClean="0"/>
              <a:t>ela</a:t>
            </a:r>
            <a:r>
              <a:rPr lang="en-US" dirty="0" smtClean="0"/>
              <a:t> student growth</a:t>
            </a:r>
            <a:endParaRPr lang="en-US" dirty="0"/>
          </a:p>
        </p:txBody>
      </p:sp>
      <p:sp>
        <p:nvSpPr>
          <p:cNvPr id="3" name="Content Placeholder 2"/>
          <p:cNvSpPr>
            <a:spLocks noGrp="1"/>
          </p:cNvSpPr>
          <p:nvPr>
            <p:ph idx="1"/>
          </p:nvPr>
        </p:nvSpPr>
        <p:spPr>
          <a:xfrm>
            <a:off x="685800" y="1195220"/>
            <a:ext cx="7772400" cy="3733800"/>
          </a:xfrm>
        </p:spPr>
        <p:txBody>
          <a:bodyPr/>
          <a:lstStyle/>
          <a:p>
            <a:r>
              <a:rPr lang="en-US" dirty="0" smtClean="0"/>
              <a:t>APS </a:t>
            </a:r>
            <a:r>
              <a:rPr lang="en-US" dirty="0" smtClean="0"/>
              <a:t>4</a:t>
            </a:r>
            <a:r>
              <a:rPr lang="en-US" baseline="30000" dirty="0" smtClean="0"/>
              <a:t>th</a:t>
            </a:r>
            <a:r>
              <a:rPr lang="en-US" dirty="0" smtClean="0"/>
              <a:t> grade special education ELA student growth has been at or below the state average for the last four years.</a:t>
            </a:r>
          </a:p>
          <a:p>
            <a:r>
              <a:rPr lang="en-US" dirty="0" smtClean="0"/>
              <a:t>In </a:t>
            </a:r>
            <a:r>
              <a:rPr lang="en-US" dirty="0" smtClean="0"/>
              <a:t>2014, </a:t>
            </a:r>
            <a:r>
              <a:rPr lang="en-US" dirty="0" smtClean="0"/>
              <a:t>this cohort represents 74 students with disabilities, which is 20% of the aggregate population.</a:t>
            </a:r>
          </a:p>
          <a:p>
            <a:endParaRPr lang="en-US" dirty="0" smtClean="0"/>
          </a:p>
          <a:p>
            <a:endParaRPr lang="en-US"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8269" y="2806334"/>
            <a:ext cx="4552658" cy="3198112"/>
          </a:xfrm>
          <a:prstGeom prst="rect">
            <a:avLst/>
          </a:prstGeom>
          <a:solidFill>
            <a:schemeClr val="tx1"/>
          </a:solidFill>
          <a:ln>
            <a:noFill/>
          </a:ln>
          <a:effectLst/>
        </p:spPr>
      </p:pic>
    </p:spTree>
    <p:extLst>
      <p:ext uri="{BB962C8B-B14F-4D97-AF65-F5344CB8AC3E}">
        <p14:creationId xmlns:p14="http://schemas.microsoft.com/office/powerpoint/2010/main" val="2337772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a:t>
            </a:r>
            <a:r>
              <a:rPr lang="en-US" baseline="30000" dirty="0" smtClean="0"/>
              <a:t>th</a:t>
            </a:r>
            <a:r>
              <a:rPr lang="en-US" dirty="0" smtClean="0"/>
              <a:t> grade ELA student growth – </a:t>
            </a:r>
            <a:br>
              <a:rPr lang="en-US" dirty="0" smtClean="0"/>
            </a:br>
            <a:r>
              <a:rPr lang="en-US" dirty="0" smtClean="0"/>
              <a:t>APS vs. state average</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4533" r="-4533"/>
          <a:stretch>
            <a:fillRect/>
          </a:stretch>
        </p:blipFill>
        <p:spPr bwMode="auto">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6614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a:t>
            </a:r>
            <a:r>
              <a:rPr lang="en-US" baseline="30000" dirty="0" smtClean="0"/>
              <a:t>th</a:t>
            </a:r>
            <a:r>
              <a:rPr lang="en-US" dirty="0" smtClean="0"/>
              <a:t> grade ELA Student growth</a:t>
            </a:r>
            <a:endParaRPr lang="en-US" dirty="0"/>
          </a:p>
        </p:txBody>
      </p:sp>
      <p:sp>
        <p:nvSpPr>
          <p:cNvPr id="3" name="Content Placeholder 2"/>
          <p:cNvSpPr>
            <a:spLocks noGrp="1"/>
          </p:cNvSpPr>
          <p:nvPr>
            <p:ph idx="1"/>
          </p:nvPr>
        </p:nvSpPr>
        <p:spPr>
          <a:xfrm>
            <a:off x="685800" y="1417638"/>
            <a:ext cx="7772400" cy="3733800"/>
          </a:xfrm>
        </p:spPr>
        <p:txBody>
          <a:bodyPr/>
          <a:lstStyle/>
          <a:p>
            <a:r>
              <a:rPr lang="en-US" dirty="0" smtClean="0"/>
              <a:t>AB </a:t>
            </a:r>
            <a:r>
              <a:rPr lang="en-US" dirty="0"/>
              <a:t>7</a:t>
            </a:r>
            <a:r>
              <a:rPr lang="en-US" baseline="30000" dirty="0" smtClean="0"/>
              <a:t>th</a:t>
            </a:r>
            <a:r>
              <a:rPr lang="en-US" dirty="0" smtClean="0"/>
              <a:t> grade special education ELA student growth has been well below the state average and peer communities for the last three years.</a:t>
            </a:r>
          </a:p>
          <a:p>
            <a:r>
              <a:rPr lang="en-US" dirty="0" smtClean="0"/>
              <a:t>In </a:t>
            </a:r>
            <a:r>
              <a:rPr lang="en-US" dirty="0" smtClean="0"/>
              <a:t>2014, </a:t>
            </a:r>
            <a:r>
              <a:rPr lang="en-US" dirty="0" smtClean="0"/>
              <a:t>this cohort represents 77 students with disabilities, which is 16% of the aggregate population.</a:t>
            </a: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8056" y="2985493"/>
            <a:ext cx="4679783" cy="3320685"/>
          </a:xfrm>
          <a:prstGeom prst="rect">
            <a:avLst/>
          </a:prstGeom>
          <a:solidFill>
            <a:schemeClr val="tx1"/>
          </a:solidFill>
          <a:ln>
            <a:noFill/>
          </a:ln>
          <a:effectLst/>
        </p:spPr>
      </p:pic>
    </p:spTree>
    <p:extLst>
      <p:ext uri="{BB962C8B-B14F-4D97-AF65-F5344CB8AC3E}">
        <p14:creationId xmlns:p14="http://schemas.microsoft.com/office/powerpoint/2010/main" val="1287969918"/>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462</TotalTime>
  <Words>727</Words>
  <Application>Microsoft Office PowerPoint</Application>
  <PresentationFormat>On-screen Show (4:3)</PresentationFormat>
  <Paragraphs>52</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Gill Sans MT</vt:lpstr>
      <vt:lpstr>Wingdings 3</vt:lpstr>
      <vt:lpstr>Urban Pop</vt:lpstr>
      <vt:lpstr>2014  Acton-Boxborough MCAS Highlights</vt:lpstr>
      <vt:lpstr>MCAS Highlights for A-B  Special Education Students</vt:lpstr>
      <vt:lpstr>APS Proficiency gap closure  Not on target for 2017</vt:lpstr>
      <vt:lpstr>Blanchard Proficiency Gap closure on Target for 2017</vt:lpstr>
      <vt:lpstr>R. J. Grey Proficiency gap closure Not on target for 2017</vt:lpstr>
      <vt:lpstr>ABRHS Proficiency gap closure  On target for 2017 except for math</vt:lpstr>
      <vt:lpstr>4th grade ela student growth</vt:lpstr>
      <vt:lpstr>4th grade ELA student growth –  APS vs. state average</vt:lpstr>
      <vt:lpstr>7th grade ELA Student growth</vt:lpstr>
      <vt:lpstr>7th grade ela student growth –  R. J. Grey vs. state average</vt:lpstr>
      <vt:lpstr>District interventions to  improve student performance</vt:lpstr>
      <vt:lpstr>Questions</vt:lpstr>
      <vt:lpstr>Desired OUtcomes</vt:lpstr>
      <vt:lpstr>Addendum</vt:lpstr>
      <vt:lpstr>Proficiency gap Data at blanchard</vt:lpstr>
      <vt:lpstr>Proficiency gap data for aps</vt:lpstr>
      <vt:lpstr>Proficiency gap data for r. j. grey</vt:lpstr>
      <vt:lpstr>Proficiency gap data for abrhs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APS &amp; AB  MCAS Highlights</dc:title>
  <dc:creator>Nancy Sherburne</dc:creator>
  <cp:lastModifiedBy>Amanda Bailey</cp:lastModifiedBy>
  <cp:revision>118</cp:revision>
  <cp:lastPrinted>2013-10-31T23:20:43Z</cp:lastPrinted>
  <dcterms:created xsi:type="dcterms:W3CDTF">2013-10-29T19:50:33Z</dcterms:created>
  <dcterms:modified xsi:type="dcterms:W3CDTF">2014-11-14T13:05:35Z</dcterms:modified>
</cp:coreProperties>
</file>